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35EE5046-E7CA-9D4E-8013-3777FD78F0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781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083E0C6-2FB3-F142-95C8-DF9B21DA4AB5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E5046-E7CA-9D4E-8013-3777FD78F02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70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43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6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6081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6081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10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18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988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7013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386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7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75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7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969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9920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9167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8013" cy="516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9538" tIns="52388" rIns="109538" bIns="52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597650"/>
            <a:ext cx="9131300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23363" cy="684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85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68338" y="538163"/>
            <a:ext cx="7721600" cy="579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436563" y="365125"/>
            <a:ext cx="8201025" cy="615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5045075" y="3843338"/>
            <a:ext cx="3606800" cy="267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61913" y="6537325"/>
            <a:ext cx="5111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en-US" sz="1200" b="1">
                <a:solidFill>
                  <a:schemeClr val="folHlink"/>
                </a:solidFill>
              </a:rPr>
              <a:t> (</a:t>
            </a:r>
            <a:fld id="{15716FC0-64AA-9F40-873F-C38E47D938AD}" type="slidenum">
              <a:rPr lang="en-US" sz="1200" b="1">
                <a:solidFill>
                  <a:schemeClr val="folHlink"/>
                </a:solidFill>
              </a:rPr>
              <a:pPr eaLnBrk="0" hangingPunct="0">
                <a:lnSpc>
                  <a:spcPct val="90000"/>
                </a:lnSpc>
                <a:defRPr/>
              </a:pPr>
              <a:t>‹#›</a:t>
            </a:fld>
            <a:r>
              <a:rPr lang="en-US" sz="1200" b="1">
                <a:solidFill>
                  <a:schemeClr val="folHlink"/>
                </a:solidFill>
              </a:rPr>
              <a:t>)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80FF"/>
          </a:solidFill>
          <a:latin typeface="Arial Black"/>
          <a:ea typeface="+mj-ea"/>
          <a:cs typeface="ＭＳ Ｐゴシック" charset="0"/>
        </a:defRPr>
      </a:lvl1pPr>
      <a:lvl2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80FF"/>
          </a:solidFill>
          <a:latin typeface="Arial Black" charset="0"/>
          <a:ea typeface="ＭＳ Ｐゴシック" charset="0"/>
          <a:cs typeface="ＭＳ Ｐゴシック" charset="0"/>
        </a:defRPr>
      </a:lvl2pPr>
      <a:lvl3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80FF"/>
          </a:solidFill>
          <a:latin typeface="Arial Black" charset="0"/>
          <a:ea typeface="ＭＳ Ｐゴシック" charset="0"/>
          <a:cs typeface="ＭＳ Ｐゴシック" charset="0"/>
        </a:defRPr>
      </a:lvl3pPr>
      <a:lvl4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80FF"/>
          </a:solidFill>
          <a:latin typeface="Arial Black" charset="0"/>
          <a:ea typeface="ＭＳ Ｐゴシック" charset="0"/>
          <a:cs typeface="ＭＳ Ｐゴシック" charset="0"/>
        </a:defRPr>
      </a:lvl4pPr>
      <a:lvl5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80FF"/>
          </a:solidFill>
          <a:latin typeface="Arial Black" charset="0"/>
          <a:ea typeface="ＭＳ Ｐゴシック" charset="0"/>
          <a:cs typeface="ＭＳ Ｐゴシック" charset="0"/>
        </a:defRPr>
      </a:lvl5pPr>
      <a:lvl6pPr marL="4572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  <a:ea typeface="ＭＳ Ｐゴシック" charset="0"/>
        </a:defRPr>
      </a:lvl6pPr>
      <a:lvl7pPr marL="9144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  <a:ea typeface="ＭＳ Ｐゴシック" charset="0"/>
        </a:defRPr>
      </a:lvl7pPr>
      <a:lvl8pPr marL="13716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  <a:ea typeface="ＭＳ Ｐゴシック" charset="0"/>
        </a:defRPr>
      </a:lvl8pPr>
      <a:lvl9pPr marL="18288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  <a:ea typeface="ＭＳ Ｐゴシック" charset="0"/>
        </a:defRPr>
      </a:lvl9pPr>
    </p:titleStyle>
    <p:bodyStyle>
      <a:lvl1pPr marL="128588" indent="-128588" algn="l" defTabSz="108108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 "/>
        <a:defRPr sz="2700" b="1">
          <a:solidFill>
            <a:srgbClr val="00FF00"/>
          </a:solidFill>
          <a:latin typeface="Arial Black"/>
          <a:ea typeface="+mn-ea"/>
          <a:cs typeface="ＭＳ Ｐゴシック" charset="0"/>
        </a:defRPr>
      </a:lvl1pPr>
      <a:lvl2pPr marL="411163" indent="-168275" algn="l" defTabSz="1081088" rtl="0" eaLnBrk="1" fontAlgn="base" hangingPunct="1">
        <a:lnSpc>
          <a:spcPct val="90000"/>
        </a:lnSpc>
        <a:spcBef>
          <a:spcPct val="15000"/>
        </a:spcBef>
        <a:spcAft>
          <a:spcPct val="0"/>
        </a:spcAft>
        <a:buClr>
          <a:srgbClr val="CCCCCC"/>
        </a:buClr>
        <a:buSzPct val="125000"/>
        <a:buFont typeface="Times" charset="0"/>
        <a:buChar char="•"/>
        <a:defRPr sz="2700" b="1">
          <a:solidFill>
            <a:srgbClr val="CCCCCC"/>
          </a:solidFill>
          <a:latin typeface="Arial Black"/>
          <a:ea typeface="+mn-ea"/>
        </a:defRPr>
      </a:lvl2pPr>
      <a:lvl3pPr marL="647700" indent="-122238" algn="l" defTabSz="1081088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>
          <a:srgbClr val="CCCCCC"/>
        </a:buClr>
        <a:buSzPct val="125000"/>
        <a:buChar char="-"/>
        <a:defRPr sz="2700" b="1">
          <a:solidFill>
            <a:srgbClr val="CCCCCC"/>
          </a:solidFill>
          <a:latin typeface="Arial Black"/>
          <a:ea typeface="+mn-ea"/>
        </a:defRPr>
      </a:lvl3pPr>
      <a:lvl4pPr marL="1825625" indent="-203200" algn="l" defTabSz="1081088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3717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8289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32861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7433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42005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447800"/>
            <a:ext cx="9144000" cy="1752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cs typeface="+mj-cs"/>
              </a:rPr>
              <a:t>Makahiki</a:t>
            </a:r>
            <a:r>
              <a:rPr lang="en-US" dirty="0" smtClean="0">
                <a:cs typeface="+mj-cs"/>
              </a:rPr>
              <a:t>-SNA</a:t>
            </a:r>
            <a:r>
              <a:rPr lang="en-US" dirty="0">
                <a:cs typeface="+mj-cs"/>
              </a:rPr>
              <a:t/>
            </a:r>
            <a:br>
              <a:rPr lang="en-US" dirty="0">
                <a:cs typeface="+mj-cs"/>
              </a:rPr>
            </a:br>
            <a:r>
              <a:rPr lang="en-US" dirty="0" smtClean="0">
                <a:cs typeface="+mj-cs"/>
              </a:rPr>
              <a:t>First steps</a:t>
            </a:r>
            <a:endParaRPr lang="en-US" dirty="0">
              <a:cs typeface="+mj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>
                <a:cs typeface="+mn-cs"/>
              </a:rPr>
              <a:t>Philip Johnson</a:t>
            </a:r>
          </a:p>
          <a:p>
            <a:pPr eaLnBrk="1" hangingPunct="1">
              <a:defRPr/>
            </a:pPr>
            <a:r>
              <a:rPr lang="en-US" sz="2400" dirty="0" smtClean="0">
                <a:cs typeface="+mn-cs"/>
              </a:rPr>
              <a:t>Collaborative </a:t>
            </a:r>
            <a:r>
              <a:rPr lang="en-US" sz="2400" dirty="0">
                <a:cs typeface="+mn-cs"/>
              </a:rPr>
              <a:t>Software Development </a:t>
            </a:r>
            <a:r>
              <a:rPr lang="en-US" sz="2400" dirty="0" smtClean="0">
                <a:cs typeface="+mn-cs"/>
              </a:rPr>
              <a:t>Laboratory</a:t>
            </a:r>
          </a:p>
          <a:p>
            <a:pPr eaLnBrk="1" hangingPunct="1">
              <a:defRPr/>
            </a:pPr>
            <a:r>
              <a:rPr lang="en-US" sz="2400" dirty="0" smtClean="0">
                <a:cs typeface="+mn-cs"/>
              </a:rPr>
              <a:t>Information and Computer Sciences</a:t>
            </a:r>
            <a:endParaRPr lang="en-US" sz="2400" dirty="0">
              <a:cs typeface="+mn-cs"/>
            </a:endParaRPr>
          </a:p>
          <a:p>
            <a:pPr eaLnBrk="1" hangingPunct="1">
              <a:defRPr/>
            </a:pPr>
            <a:r>
              <a:rPr lang="en-US" sz="2400" dirty="0">
                <a:cs typeface="+mn-cs"/>
              </a:rPr>
              <a:t>University of Hawaii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Visualize </a:t>
            </a:r>
            <a:r>
              <a:rPr lang="en-US" dirty="0" err="1" smtClean="0"/>
              <a:t>Kukui</a:t>
            </a:r>
            <a:r>
              <a:rPr lang="en-US" dirty="0" smtClean="0"/>
              <a:t> Cup activity (or lack thereof) among the 1000 residents in the 40 floors of the four Hale Aloha towers.</a:t>
            </a:r>
          </a:p>
          <a:p>
            <a:endParaRPr lang="en-US" dirty="0"/>
          </a:p>
          <a:p>
            <a:r>
              <a:rPr lang="en-US" dirty="0" smtClean="0"/>
              <a:t>We want to represent:</a:t>
            </a:r>
          </a:p>
          <a:p>
            <a:pPr lvl="1"/>
            <a:r>
              <a:rPr lang="en-US" dirty="0" smtClean="0"/>
              <a:t>Whether a resident has played at all.</a:t>
            </a:r>
          </a:p>
          <a:p>
            <a:pPr lvl="1"/>
            <a:r>
              <a:rPr lang="en-US" dirty="0" smtClean="0"/>
              <a:t>Relative level of engagement of resident</a:t>
            </a:r>
          </a:p>
          <a:p>
            <a:pPr lvl="2"/>
            <a:r>
              <a:rPr lang="en-US" dirty="0" smtClean="0"/>
              <a:t>engagement == number logged events</a:t>
            </a:r>
          </a:p>
          <a:p>
            <a:pPr lvl="1"/>
            <a:r>
              <a:rPr lang="en-US" dirty="0" smtClean="0"/>
              <a:t>Engagement of floor</a:t>
            </a:r>
          </a:p>
          <a:p>
            <a:pPr lvl="2"/>
            <a:r>
              <a:rPr lang="en-US" dirty="0" smtClean="0"/>
              <a:t>engagement == number points</a:t>
            </a:r>
          </a:p>
          <a:p>
            <a:pPr lvl="1"/>
            <a:r>
              <a:rPr lang="en-US" dirty="0" smtClean="0"/>
              <a:t>Is resident active in system during a given </a:t>
            </a:r>
            <a:r>
              <a:rPr lang="en-US" dirty="0" err="1" smtClean="0"/>
              <a:t>timestep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80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Timesteps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20 days of the challenge during September are represented by 80 </a:t>
            </a:r>
            <a:r>
              <a:rPr lang="en-US" dirty="0" err="1" smtClean="0"/>
              <a:t>timesteps</a:t>
            </a:r>
            <a:r>
              <a:rPr lang="en-US" dirty="0" smtClean="0"/>
              <a:t>. 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Each </a:t>
            </a:r>
            <a:r>
              <a:rPr lang="en-US" dirty="0" err="1" smtClean="0"/>
              <a:t>timestep</a:t>
            </a:r>
            <a:r>
              <a:rPr lang="en-US" dirty="0" smtClean="0"/>
              <a:t> represents 6 hours of real time.  4 </a:t>
            </a:r>
            <a:r>
              <a:rPr lang="en-US" dirty="0" err="1" smtClean="0"/>
              <a:t>timesteps</a:t>
            </a:r>
            <a:r>
              <a:rPr lang="en-US" dirty="0" smtClean="0"/>
              <a:t> per day.</a:t>
            </a:r>
          </a:p>
          <a:p>
            <a:endParaRPr lang="en-US" dirty="0"/>
          </a:p>
          <a:p>
            <a:r>
              <a:rPr lang="en-US" dirty="0" smtClean="0"/>
              <a:t>Each </a:t>
            </a:r>
            <a:r>
              <a:rPr lang="en-US" dirty="0" err="1" smtClean="0"/>
              <a:t>timestep</a:t>
            </a:r>
            <a:r>
              <a:rPr lang="en-US" dirty="0" smtClean="0"/>
              <a:t> lasts 1 second.</a:t>
            </a:r>
          </a:p>
          <a:p>
            <a:endParaRPr lang="en-US" dirty="0"/>
          </a:p>
          <a:p>
            <a:r>
              <a:rPr lang="en-US" dirty="0" smtClean="0"/>
              <a:t>Total time of visualization: 80 seconds.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217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0-27 at 12.0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8" y="914400"/>
            <a:ext cx="9144000" cy="5715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81000" y="1447800"/>
            <a:ext cx="1905000" cy="48768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1447800"/>
            <a:ext cx="1905000" cy="48768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1447800"/>
            <a:ext cx="1905000" cy="48768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705600" y="1447800"/>
            <a:ext cx="1905000" cy="48768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Towers: LE, IL, LO, 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680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0-27 at 12.0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8" y="914400"/>
            <a:ext cx="9144000" cy="571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381000" y="1524000"/>
            <a:ext cx="8305800" cy="9144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Five lounges: A, B, C, D, 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2590800"/>
            <a:ext cx="8305800" cy="7620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57200" y="3505200"/>
            <a:ext cx="8305800" cy="7620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7200" y="4419600"/>
            <a:ext cx="8305800" cy="7620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81000" y="5334000"/>
            <a:ext cx="8305800" cy="7620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46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0-27 at 12.0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8" y="914400"/>
            <a:ext cx="9144000" cy="571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381000" y="1524000"/>
            <a:ext cx="1981200" cy="9144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Lehua</a:t>
            </a:r>
            <a:r>
              <a:rPr lang="en-US" dirty="0" smtClean="0"/>
              <a:t>-E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48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of a floor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1143000"/>
            <a:ext cx="5791200" cy="5167313"/>
          </a:xfrm>
        </p:spPr>
        <p:txBody>
          <a:bodyPr/>
          <a:lstStyle/>
          <a:p>
            <a:r>
              <a:rPr lang="en-US" sz="2000" dirty="0" smtClean="0"/>
              <a:t>Each circle represents a room on a floor.</a:t>
            </a:r>
          </a:p>
          <a:p>
            <a:r>
              <a:rPr lang="en-US" sz="2000" dirty="0" smtClean="0"/>
              <a:t>Rooms can be singles or doubles; there is one single per floor.</a:t>
            </a:r>
          </a:p>
          <a:p>
            <a:r>
              <a:rPr lang="en-US" sz="2000" dirty="0" smtClean="0"/>
              <a:t>Color of circle (or circle half) represents engagement of player:</a:t>
            </a:r>
          </a:p>
          <a:p>
            <a:pPr lvl="1"/>
            <a:r>
              <a:rPr lang="en-US" sz="2000" dirty="0" smtClean="0"/>
              <a:t>Black: no login</a:t>
            </a:r>
          </a:p>
          <a:p>
            <a:pPr lvl="1"/>
            <a:r>
              <a:rPr lang="en-US" sz="2000" dirty="0" smtClean="0"/>
              <a:t>Red-&gt;</a:t>
            </a:r>
            <a:r>
              <a:rPr lang="en-US" sz="2000" dirty="0" err="1" smtClean="0"/>
              <a:t>Orng</a:t>
            </a:r>
            <a:r>
              <a:rPr lang="en-US" sz="2000" dirty="0" smtClean="0"/>
              <a:t>-&gt;Yell-&gt;</a:t>
            </a:r>
            <a:r>
              <a:rPr lang="en-US" sz="2000" dirty="0" err="1" smtClean="0"/>
              <a:t>Gre</a:t>
            </a:r>
            <a:r>
              <a:rPr lang="en-US" sz="2000" dirty="0" smtClean="0"/>
              <a:t>-&gt;Blue</a:t>
            </a:r>
          </a:p>
          <a:p>
            <a:r>
              <a:rPr lang="en-US" sz="2000" dirty="0" smtClean="0"/>
              <a:t>Interior of circle is green if player is active during this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, white otherwise. </a:t>
            </a:r>
          </a:p>
          <a:p>
            <a:r>
              <a:rPr lang="en-US" sz="2000" dirty="0" smtClean="0"/>
              <a:t>Floor label includes number of points accumulated by this floor at the time of the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Blue lines indicate current/prior "social activity" (referral or social bonus)</a:t>
            </a:r>
            <a:endParaRPr lang="en-US" sz="2000" dirty="0"/>
          </a:p>
        </p:txBody>
      </p:sp>
      <p:pic>
        <p:nvPicPr>
          <p:cNvPr id="2" name="Picture 1" descr="Screen Shot 2012-10-27 at 12.10.1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3" t="11366" r="75127" b="73848"/>
          <a:stretch/>
        </p:blipFill>
        <p:spPr>
          <a:xfrm>
            <a:off x="152400" y="2209800"/>
            <a:ext cx="2946857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08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90800"/>
            <a:ext cx="8228013" cy="3719513"/>
          </a:xfrm>
        </p:spPr>
        <p:txBody>
          <a:bodyPr/>
          <a:lstStyle/>
          <a:p>
            <a:r>
              <a:rPr lang="en-US" dirty="0" smtClean="0"/>
              <a:t>Left side:</a:t>
            </a:r>
          </a:p>
          <a:p>
            <a:pPr lvl="1"/>
            <a:r>
              <a:rPr lang="en-US" dirty="0" smtClean="0"/>
              <a:t>Current time in simulations.</a:t>
            </a:r>
          </a:p>
          <a:p>
            <a:pPr lvl="1"/>
            <a:r>
              <a:rPr lang="en-US" dirty="0" smtClean="0"/>
              <a:t>Which timestamp.</a:t>
            </a:r>
          </a:p>
          <a:p>
            <a:pPr lvl="1"/>
            <a:endParaRPr lang="en-US" dirty="0"/>
          </a:p>
          <a:p>
            <a:r>
              <a:rPr lang="en-US" dirty="0" smtClean="0"/>
              <a:t>Right side:</a:t>
            </a:r>
          </a:p>
          <a:p>
            <a:pPr lvl="1"/>
            <a:r>
              <a:rPr lang="en-US" dirty="0" smtClean="0"/>
              <a:t>When there was an event during the time period corresponding to the </a:t>
            </a:r>
            <a:r>
              <a:rPr lang="en-US" dirty="0" err="1" smtClean="0"/>
              <a:t>timestep</a:t>
            </a:r>
            <a:r>
              <a:rPr lang="en-US" dirty="0" smtClean="0"/>
              <a:t>, it is displayed.</a:t>
            </a:r>
            <a:endParaRPr lang="en-US" dirty="0"/>
          </a:p>
        </p:txBody>
      </p:sp>
      <p:pic>
        <p:nvPicPr>
          <p:cNvPr id="2" name="Picture 1" descr="Screen Shot 2012-10-27 at 12.09.5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" t="91845" r="27574" b="4079"/>
          <a:stretch/>
        </p:blipFill>
        <p:spPr>
          <a:xfrm>
            <a:off x="457200" y="1600200"/>
            <a:ext cx="8248359" cy="30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28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study this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full screen mode in </a:t>
            </a:r>
            <a:r>
              <a:rPr lang="en-US" dirty="0" err="1" smtClean="0"/>
              <a:t>youtube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Use pause and rewind.</a:t>
            </a:r>
          </a:p>
          <a:p>
            <a:endParaRPr lang="en-US" dirty="0"/>
          </a:p>
          <a:p>
            <a:r>
              <a:rPr lang="en-US" dirty="0" smtClean="0"/>
              <a:t>Are there identifiable patterns?</a:t>
            </a:r>
          </a:p>
          <a:p>
            <a:endParaRPr lang="en-US" dirty="0"/>
          </a:p>
          <a:p>
            <a:r>
              <a:rPr lang="en-US" dirty="0" smtClean="0"/>
              <a:t>Are there hypotheses?</a:t>
            </a:r>
          </a:p>
          <a:p>
            <a:endParaRPr lang="en-US" dirty="0"/>
          </a:p>
          <a:p>
            <a:r>
              <a:rPr lang="en-US" dirty="0" smtClean="0"/>
              <a:t>Take notes: for a given </a:t>
            </a:r>
            <a:r>
              <a:rPr lang="en-US" dirty="0" err="1" smtClean="0"/>
              <a:t>timestep</a:t>
            </a:r>
            <a:r>
              <a:rPr lang="en-US" dirty="0" smtClean="0"/>
              <a:t>, what do you see </a:t>
            </a:r>
            <a:r>
              <a:rPr lang="en-US" smtClean="0"/>
              <a:t>of interest?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52282"/>
      </p:ext>
    </p:extLst>
  </p:cSld>
  <p:clrMapOvr>
    <a:masterClrMapping/>
  </p:clrMapOvr>
</p:sld>
</file>

<file path=ppt/theme/theme1.xml><?xml version="1.0" encoding="utf-8"?>
<a:theme xmlns:a="http://schemas.openxmlformats.org/drawingml/2006/main" name="csdl-2011">
  <a:themeElements>
    <a:clrScheme name="csdl.black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csdl.black">
      <a:majorFont>
        <a:latin typeface="Comic Sans MS"/>
        <a:ea typeface="ＭＳ Ｐゴシック"/>
        <a:cs typeface=""/>
      </a:majorFont>
      <a:minorFont>
        <a:latin typeface="Comic Sans M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csdl.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dl.blac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dl.blac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dl.blac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dl.blac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dl.blac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dl.blac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csdl-2011.pot</Template>
  <TotalTime>764</TotalTime>
  <Words>309</Words>
  <Application>Microsoft Macintosh PowerPoint</Application>
  <PresentationFormat>On-screen Show (4:3)</PresentationFormat>
  <Paragraphs>53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ＭＳ Ｐゴシック</vt:lpstr>
      <vt:lpstr>Arial Black</vt:lpstr>
      <vt:lpstr>Times</vt:lpstr>
      <vt:lpstr>Comic Sans MS</vt:lpstr>
      <vt:lpstr>csdl-2011</vt:lpstr>
      <vt:lpstr>Makahiki-SNA First steps</vt:lpstr>
      <vt:lpstr>Basic idea</vt:lpstr>
      <vt:lpstr>Timesteps</vt:lpstr>
      <vt:lpstr>Four Towers: LE, IL, LO, MO</vt:lpstr>
      <vt:lpstr>Five lounges: A, B, C, D, E</vt:lpstr>
      <vt:lpstr>Lehua-E</vt:lpstr>
      <vt:lpstr>Representation of a floor</vt:lpstr>
      <vt:lpstr>Status line</vt:lpstr>
      <vt:lpstr>How to study this visualization</vt:lpstr>
    </vt:vector>
  </TitlesOfParts>
  <Company>Philip Johnson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Kukui Cup: Design for a Next Generation Dorm Energy Competition</dc:title>
  <dc:creator>Philip Johnson</dc:creator>
  <cp:lastModifiedBy>Philip Johnson</cp:lastModifiedBy>
  <cp:revision>31</cp:revision>
  <cp:lastPrinted>2010-03-12T23:30:30Z</cp:lastPrinted>
  <dcterms:created xsi:type="dcterms:W3CDTF">2010-03-12T19:28:42Z</dcterms:created>
  <dcterms:modified xsi:type="dcterms:W3CDTF">2012-10-27T22:40:01Z</dcterms:modified>
</cp:coreProperties>
</file>